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schemas.openxmlformats.org/officeDocument/2006/relationships/slide" Target="slides/slide8.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 name="Shape 35"/>
        <p:cNvGrpSpPr/>
        <p:nvPr/>
      </p:nvGrpSpPr>
      <p:grpSpPr>
        <a:xfrm>
          <a:off x="0" y="0"/>
          <a:ext cx="0" cy="0"/>
          <a:chOff x="0" y="0"/>
          <a:chExt cx="0" cy="0"/>
        </a:xfrm>
      </p:grpSpPr>
      <p:sp>
        <p:nvSpPr>
          <p:cNvPr id="36" name="Shape 3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37" name="Shape 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Presentation about some key Design Concepts we can use when learning Photoshop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 name="Shape 42"/>
        <p:cNvGrpSpPr/>
        <p:nvPr/>
      </p:nvGrpSpPr>
      <p:grpSpPr>
        <a:xfrm>
          <a:off x="0" y="0"/>
          <a:ext cx="0" cy="0"/>
          <a:chOff x="0" y="0"/>
          <a:chExt cx="0" cy="0"/>
        </a:xfrm>
      </p:grpSpPr>
      <p:sp>
        <p:nvSpPr>
          <p:cNvPr id="43" name="Shape 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 name="Shape 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25000"/>
              </a:lnSpc>
              <a:spcBef>
                <a:spcPts val="0"/>
              </a:spcBef>
              <a:buClr>
                <a:schemeClr val="dk1"/>
              </a:buClr>
              <a:buSzPct val="110000"/>
              <a:buFont typeface="Arial"/>
              <a:buNone/>
            </a:pPr>
            <a:r>
              <a:rPr lang="en" sz="1000">
                <a:solidFill>
                  <a:schemeClr val="dk1"/>
                </a:solidFill>
                <a:highlight>
                  <a:srgbClr val="FFFFFF"/>
                </a:highlight>
                <a:latin typeface="Verdana"/>
                <a:ea typeface="Verdana"/>
                <a:cs typeface="Verdana"/>
                <a:sym typeface="Verdana"/>
              </a:rPr>
              <a:t>There are key concepts behind design that have as much to do with communicating a message clearly as they do with attracting attention. In graphics we rely on a common knowledge of these concepts to help us design a visual message that will get the attention of the right audience. These concepts also allow us to communicate ideas with fewer words, or to reinforce ideas that are present in text.</a:t>
            </a:r>
          </a:p>
          <a:p>
            <a:pPr lvl="0" rtl="0">
              <a:lnSpc>
                <a:spcPct val="125000"/>
              </a:lnSpc>
              <a:spcBef>
                <a:spcPts val="0"/>
              </a:spcBef>
              <a:buClr>
                <a:schemeClr val="dk1"/>
              </a:buClr>
              <a:buSzPct val="110000"/>
              <a:buFont typeface="Arial"/>
              <a:buNone/>
            </a:pPr>
            <a:r>
              <a:rPr lang="en" sz="1000">
                <a:solidFill>
                  <a:schemeClr val="dk1"/>
                </a:solidFill>
                <a:highlight>
                  <a:srgbClr val="FFFFFF"/>
                </a:highlight>
                <a:latin typeface="Verdana"/>
                <a:ea typeface="Verdana"/>
                <a:cs typeface="Verdana"/>
                <a:sym typeface="Verdana"/>
              </a:rPr>
              <a:t>The key use of these elements for you as we go through this unit is to grab attention. You want people to look at your work so you can communicate your message. You will want to create tension in your work, whether it is through difference in size, contrast or colour, in order to create an image that will catch the viewer and draw them into your image.</a:t>
            </a:r>
          </a:p>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 name="Shape 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sz="1000">
                <a:solidFill>
                  <a:schemeClr val="dk1"/>
                </a:solidFill>
                <a:highlight>
                  <a:srgbClr val="FFFFFF"/>
                </a:highlight>
                <a:latin typeface="Verdana"/>
                <a:ea typeface="Verdana"/>
                <a:cs typeface="Verdana"/>
                <a:sym typeface="Verdana"/>
              </a:rPr>
              <a:t>Contrast relies on differences. We have many different types of contrast. It can be contrast in size, colour, lightness, or just about anything on the page that sets up a difference between elements. The key thing to remember is when contrast is used properly it attracts attention. That is a good thing for you as a designer because you are trying to attract viewers.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sz="1000">
                <a:solidFill>
                  <a:schemeClr val="dk1"/>
                </a:solidFill>
                <a:highlight>
                  <a:srgbClr val="FFFFFF"/>
                </a:highlight>
                <a:latin typeface="Verdana"/>
                <a:ea typeface="Verdana"/>
                <a:cs typeface="Verdana"/>
                <a:sym typeface="Verdana"/>
              </a:rPr>
              <a:t>Colour is one of the key things you can manipulate. When you use it well you can create eye catching contrast that will direct the viewer’s eyes to parts of the page. Colour also has added meaning. Red and orange usually create a warm feeling while blue and green are usually cool and soothing. Always be considerate when choosing a colour for your work.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25000"/>
              </a:lnSpc>
              <a:spcBef>
                <a:spcPts val="0"/>
              </a:spcBef>
              <a:buClr>
                <a:schemeClr val="dk1"/>
              </a:buClr>
              <a:buSzPct val="110000"/>
              <a:buFont typeface="Arial"/>
              <a:buNone/>
            </a:pPr>
            <a:r>
              <a:rPr lang="en" sz="1000">
                <a:solidFill>
                  <a:schemeClr val="dk1"/>
                </a:solidFill>
                <a:highlight>
                  <a:srgbClr val="FFFFFF"/>
                </a:highlight>
                <a:latin typeface="Verdana"/>
                <a:ea typeface="Verdana"/>
                <a:cs typeface="Verdana"/>
                <a:sym typeface="Verdana"/>
              </a:rPr>
              <a:t>Size is another way to grab attention and create contrast. When you enlarge objects in an image it will draw attention to them. You can reverse the concept to make things insignificant by making them small. Also remember the more important something is the bigger it should be. This becomes significant when you work with type and fonts.</a:t>
            </a:r>
          </a:p>
          <a:p>
            <a:pPr lvl="0" rtl="0">
              <a:lnSpc>
                <a:spcPct val="115000"/>
              </a:lnSpc>
              <a:spcBef>
                <a:spcPts val="0"/>
              </a:spcBef>
              <a:buClr>
                <a:schemeClr val="dk1"/>
              </a:buClr>
              <a:buSzPct val="110000"/>
              <a:buFont typeface="Arial"/>
              <a:buNone/>
            </a:pPr>
            <a:r>
              <a:t/>
            </a:r>
            <a:endParaRPr sz="1000">
              <a:solidFill>
                <a:schemeClr val="dk1"/>
              </a:solidFill>
              <a:highlight>
                <a:srgbClr val="FFFFFF"/>
              </a:highlight>
              <a:latin typeface="Verdana"/>
              <a:ea typeface="Verdana"/>
              <a:cs typeface="Verdana"/>
              <a:sym typeface="Verdana"/>
            </a:endParaRP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sz="1000">
                <a:solidFill>
                  <a:schemeClr val="dk1"/>
                </a:solidFill>
                <a:highlight>
                  <a:srgbClr val="FFFFFF"/>
                </a:highlight>
                <a:latin typeface="Verdana"/>
                <a:ea typeface="Verdana"/>
                <a:cs typeface="Verdana"/>
                <a:sym typeface="Verdana"/>
              </a:rPr>
              <a:t>Balance has to do with how your objects relate to each other on the page. When things are unbalanced, which is also called asymmetric, it tends to create tension and grab attention. However, that doesn't mean you will never create a graphic that is balanced. There will be a time when you will want to create one. Know why you are doing it and how it helps grab attention.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sz="1000">
                <a:solidFill>
                  <a:schemeClr val="dk1"/>
                </a:solidFill>
                <a:highlight>
                  <a:srgbClr val="FFFFFF"/>
                </a:highlight>
                <a:latin typeface="Verdana"/>
                <a:ea typeface="Verdana"/>
                <a:cs typeface="Verdana"/>
                <a:sym typeface="Verdana"/>
              </a:rPr>
              <a:t>The rule of thirds has been around for a long time And is present in all visual arts. At its core, it keeps you from placing things in centre of the page, which keeps you from creating a mundane image. You divide the image into thirds, both vertically and horizontally. This creates an imaginary grid on the page with four points where the lines intersect. When composing an image, you place key elements near these points of intersection to start building a more interesting image.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400"/>
              </a:spcBef>
              <a:spcAft>
                <a:spcPts val="400"/>
              </a:spcAft>
              <a:buClr>
                <a:schemeClr val="dk1"/>
              </a:buClr>
              <a:buSzPct val="110000"/>
              <a:buFont typeface="Arial"/>
              <a:buNone/>
            </a:pPr>
            <a:r>
              <a:rPr lang="en" sz="1000">
                <a:solidFill>
                  <a:schemeClr val="dk1"/>
                </a:solidFill>
                <a:highlight>
                  <a:srgbClr val="FFFFFF"/>
                </a:highlight>
                <a:latin typeface="Verdana"/>
                <a:ea typeface="Verdana"/>
                <a:cs typeface="Verdana"/>
                <a:sym typeface="Verdana"/>
              </a:rPr>
              <a:t>Adds a third dimension to your image. It lets you place your subject (the main element in your graphic) within the page, and give it a sense of place or size. You can use it to add additional meaning to your work, by creatively placing elements in the image that are significant.</a:t>
            </a:r>
          </a:p>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rot="10800000">
            <a:off x="0" y="3093234"/>
            <a:ext cx="8458200" cy="712499"/>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sp>
        <p:nvSpPr>
          <p:cNvPr id="11" name="Shape 11"/>
          <p:cNvSpPr txBox="1"/>
          <p:nvPr>
            <p:ph type="ctrTitle"/>
          </p:nvPr>
        </p:nvSpPr>
        <p:spPr>
          <a:xfrm>
            <a:off x="685800" y="1300757"/>
            <a:ext cx="7772400" cy="1684199"/>
          </a:xfrm>
          <a:prstGeom prst="rect">
            <a:avLst/>
          </a:prstGeom>
        </p:spPr>
        <p:txBody>
          <a:bodyPr anchorCtr="0" anchor="b" bIns="91425" lIns="91425" rIns="91425" tIns="91425"/>
          <a:lstStyle>
            <a:lvl1pPr lvl="0">
              <a:spcBef>
                <a:spcPts val="0"/>
              </a:spcBef>
              <a:buClr>
                <a:schemeClr val="dk2"/>
              </a:buClr>
              <a:buSzPct val="100000"/>
              <a:defRPr sz="7200">
                <a:solidFill>
                  <a:schemeClr val="dk2"/>
                </a:solidFill>
              </a:defRPr>
            </a:lvl1pPr>
            <a:lvl2pPr lvl="1">
              <a:spcBef>
                <a:spcPts val="0"/>
              </a:spcBef>
              <a:buClr>
                <a:schemeClr val="dk2"/>
              </a:buClr>
              <a:buSzPct val="100000"/>
              <a:defRPr sz="7200">
                <a:solidFill>
                  <a:schemeClr val="dk2"/>
                </a:solidFill>
              </a:defRPr>
            </a:lvl2pPr>
            <a:lvl3pPr lvl="2">
              <a:spcBef>
                <a:spcPts val="0"/>
              </a:spcBef>
              <a:buClr>
                <a:schemeClr val="dk2"/>
              </a:buClr>
              <a:buSzPct val="100000"/>
              <a:defRPr sz="7200">
                <a:solidFill>
                  <a:schemeClr val="dk2"/>
                </a:solidFill>
              </a:defRPr>
            </a:lvl3pPr>
            <a:lvl4pPr lvl="3">
              <a:spcBef>
                <a:spcPts val="0"/>
              </a:spcBef>
              <a:buClr>
                <a:schemeClr val="dk2"/>
              </a:buClr>
              <a:buSzPct val="100000"/>
              <a:defRPr sz="7200">
                <a:solidFill>
                  <a:schemeClr val="dk2"/>
                </a:solidFill>
              </a:defRPr>
            </a:lvl4pPr>
            <a:lvl5pPr lvl="4">
              <a:spcBef>
                <a:spcPts val="0"/>
              </a:spcBef>
              <a:buClr>
                <a:schemeClr val="dk2"/>
              </a:buClr>
              <a:buSzPct val="100000"/>
              <a:defRPr sz="7200">
                <a:solidFill>
                  <a:schemeClr val="dk2"/>
                </a:solidFill>
              </a:defRPr>
            </a:lvl5pPr>
            <a:lvl6pPr lvl="5">
              <a:spcBef>
                <a:spcPts val="0"/>
              </a:spcBef>
              <a:buClr>
                <a:schemeClr val="dk2"/>
              </a:buClr>
              <a:buSzPct val="100000"/>
              <a:defRPr sz="7200">
                <a:solidFill>
                  <a:schemeClr val="dk2"/>
                </a:solidFill>
              </a:defRPr>
            </a:lvl6pPr>
            <a:lvl7pPr lvl="6">
              <a:spcBef>
                <a:spcPts val="0"/>
              </a:spcBef>
              <a:buClr>
                <a:schemeClr val="dk2"/>
              </a:buClr>
              <a:buSzPct val="100000"/>
              <a:defRPr sz="7200">
                <a:solidFill>
                  <a:schemeClr val="dk2"/>
                </a:solidFill>
              </a:defRPr>
            </a:lvl7pPr>
            <a:lvl8pPr lvl="7">
              <a:spcBef>
                <a:spcPts val="0"/>
              </a:spcBef>
              <a:buClr>
                <a:schemeClr val="dk2"/>
              </a:buClr>
              <a:buSzPct val="100000"/>
              <a:defRPr sz="7200">
                <a:solidFill>
                  <a:schemeClr val="dk2"/>
                </a:solidFill>
              </a:defRPr>
            </a:lvl8pPr>
            <a:lvl9pPr lvl="8">
              <a:spcBef>
                <a:spcPts val="0"/>
              </a:spcBef>
              <a:buClr>
                <a:schemeClr val="dk2"/>
              </a:buClr>
              <a:buSzPct val="100000"/>
              <a:defRPr sz="7200">
                <a:solidFill>
                  <a:schemeClr val="dk2"/>
                </a:solidFill>
              </a:defRPr>
            </a:lvl9pPr>
          </a:lstStyle>
          <a:p/>
        </p:txBody>
      </p:sp>
      <p:sp>
        <p:nvSpPr>
          <p:cNvPr id="12" name="Shape 12"/>
          <p:cNvSpPr txBox="1"/>
          <p:nvPr>
            <p:ph idx="1" type="subTitle"/>
          </p:nvPr>
        </p:nvSpPr>
        <p:spPr>
          <a:xfrm>
            <a:off x="685800" y="3093357"/>
            <a:ext cx="7772400" cy="712499"/>
          </a:xfrm>
          <a:prstGeom prst="rect">
            <a:avLst/>
          </a:prstGeom>
        </p:spPr>
        <p:txBody>
          <a:bodyPr anchorCtr="0" anchor="ctr" bIns="91425" lIns="91425" rIns="91425" tIns="91425"/>
          <a:lstStyle>
            <a:lvl1pPr lvl="0">
              <a:spcBef>
                <a:spcPts val="0"/>
              </a:spcBef>
              <a:buClr>
                <a:schemeClr val="lt2"/>
              </a:buClr>
              <a:buNone/>
              <a:defRPr b="1">
                <a:solidFill>
                  <a:schemeClr val="lt2"/>
                </a:solidFill>
              </a:defRPr>
            </a:lvl1pPr>
            <a:lvl2pPr lvl="1">
              <a:spcBef>
                <a:spcPts val="0"/>
              </a:spcBef>
              <a:buClr>
                <a:schemeClr val="lt2"/>
              </a:buClr>
              <a:buSzPct val="100000"/>
              <a:buNone/>
              <a:defRPr b="1" sz="3000">
                <a:solidFill>
                  <a:schemeClr val="lt2"/>
                </a:solidFill>
              </a:defRPr>
            </a:lvl2pPr>
            <a:lvl3pPr lvl="2">
              <a:spcBef>
                <a:spcPts val="0"/>
              </a:spcBef>
              <a:buClr>
                <a:schemeClr val="lt2"/>
              </a:buClr>
              <a:buSzPct val="100000"/>
              <a:buNone/>
              <a:defRPr b="1" sz="3000">
                <a:solidFill>
                  <a:schemeClr val="lt2"/>
                </a:solidFill>
              </a:defRPr>
            </a:lvl3pPr>
            <a:lvl4pPr lvl="3">
              <a:spcBef>
                <a:spcPts val="0"/>
              </a:spcBef>
              <a:buClr>
                <a:schemeClr val="lt2"/>
              </a:buClr>
              <a:buSzPct val="100000"/>
              <a:buNone/>
              <a:defRPr b="1" sz="3000">
                <a:solidFill>
                  <a:schemeClr val="lt2"/>
                </a:solidFill>
              </a:defRPr>
            </a:lvl4pPr>
            <a:lvl5pPr lvl="4">
              <a:spcBef>
                <a:spcPts val="0"/>
              </a:spcBef>
              <a:buClr>
                <a:schemeClr val="lt2"/>
              </a:buClr>
              <a:buSzPct val="100000"/>
              <a:buNone/>
              <a:defRPr b="1" sz="3000">
                <a:solidFill>
                  <a:schemeClr val="lt2"/>
                </a:solidFill>
              </a:defRPr>
            </a:lvl5pPr>
            <a:lvl6pPr lvl="5">
              <a:spcBef>
                <a:spcPts val="0"/>
              </a:spcBef>
              <a:buClr>
                <a:schemeClr val="lt2"/>
              </a:buClr>
              <a:buSzPct val="100000"/>
              <a:buNone/>
              <a:defRPr b="1" sz="3000">
                <a:solidFill>
                  <a:schemeClr val="lt2"/>
                </a:solidFill>
              </a:defRPr>
            </a:lvl6pPr>
            <a:lvl7pPr lvl="6">
              <a:spcBef>
                <a:spcPts val="0"/>
              </a:spcBef>
              <a:buClr>
                <a:schemeClr val="lt2"/>
              </a:buClr>
              <a:buSzPct val="100000"/>
              <a:buNone/>
              <a:defRPr b="1" sz="3000">
                <a:solidFill>
                  <a:schemeClr val="lt2"/>
                </a:solidFill>
              </a:defRPr>
            </a:lvl7pPr>
            <a:lvl8pPr lvl="7">
              <a:spcBef>
                <a:spcPts val="0"/>
              </a:spcBef>
              <a:buClr>
                <a:schemeClr val="lt2"/>
              </a:buClr>
              <a:buSzPct val="100000"/>
              <a:buNone/>
              <a:defRPr b="1" sz="3000">
                <a:solidFill>
                  <a:schemeClr val="lt2"/>
                </a:solidFill>
              </a:defRPr>
            </a:lvl8pPr>
            <a:lvl9pPr lvl="8">
              <a:spcBef>
                <a:spcPts val="0"/>
              </a:spcBef>
              <a:buClr>
                <a:schemeClr val="lt2"/>
              </a:buClr>
              <a:buSzPct val="100000"/>
              <a:buNone/>
              <a:defRPr b="1" sz="3000">
                <a:solidFill>
                  <a:schemeClr val="lt2"/>
                </a:solidFill>
              </a:defRPr>
            </a:lvl9pPr>
          </a:lstStyle>
          <a:p/>
        </p:txBody>
      </p:sp>
      <p:sp>
        <p:nvSpPr>
          <p:cNvPr id="13" name="Shape 13"/>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4" name="Shape 14"/>
        <p:cNvGrpSpPr/>
        <p:nvPr/>
      </p:nvGrpSpPr>
      <p:grpSpPr>
        <a:xfrm>
          <a:off x="0" y="0"/>
          <a:ext cx="0" cy="0"/>
          <a:chOff x="0" y="0"/>
          <a:chExt cx="0" cy="0"/>
        </a:xfrm>
      </p:grpSpPr>
      <p:sp>
        <p:nvSpPr>
          <p:cNvPr id="15" name="Shape 15"/>
          <p:cNvSpPr/>
          <p:nvPr/>
        </p:nvSpPr>
        <p:spPr>
          <a:xfrm>
            <a:off x="0" y="205977"/>
            <a:ext cx="8686800" cy="1165500"/>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sp>
        <p:nvSpPr>
          <p:cNvPr id="16" name="Shape 16"/>
          <p:cNvSpPr txBox="1"/>
          <p:nvPr>
            <p:ph type="title"/>
          </p:nvPr>
        </p:nvSpPr>
        <p:spPr>
          <a:xfrm>
            <a:off x="457200" y="205977"/>
            <a:ext cx="8229600" cy="11414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7" name="Shape 17"/>
          <p:cNvSpPr txBox="1"/>
          <p:nvPr>
            <p:ph idx="1" type="body"/>
          </p:nvPr>
        </p:nvSpPr>
        <p:spPr>
          <a:xfrm>
            <a:off x="457200" y="1460499"/>
            <a:ext cx="8229600" cy="34652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p:nvPr/>
        </p:nvSpPr>
        <p:spPr>
          <a:xfrm>
            <a:off x="0" y="205977"/>
            <a:ext cx="8686800" cy="1165500"/>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sp>
        <p:nvSpPr>
          <p:cNvPr id="21" name="Shape 21"/>
          <p:cNvSpPr txBox="1"/>
          <p:nvPr>
            <p:ph type="title"/>
          </p:nvPr>
        </p:nvSpPr>
        <p:spPr>
          <a:xfrm>
            <a:off x="457200" y="205977"/>
            <a:ext cx="8229600" cy="11414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57200" y="1460499"/>
            <a:ext cx="4030200" cy="34652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2" type="body"/>
          </p:nvPr>
        </p:nvSpPr>
        <p:spPr>
          <a:xfrm>
            <a:off x="4656667" y="1461908"/>
            <a:ext cx="4030200" cy="34652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p:nvPr/>
        </p:nvSpPr>
        <p:spPr>
          <a:xfrm>
            <a:off x="0" y="205977"/>
            <a:ext cx="8686800" cy="1165500"/>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sp>
        <p:nvSpPr>
          <p:cNvPr id="27" name="Shape 27"/>
          <p:cNvSpPr txBox="1"/>
          <p:nvPr>
            <p:ph type="title"/>
          </p:nvPr>
        </p:nvSpPr>
        <p:spPr>
          <a:xfrm>
            <a:off x="457200" y="205977"/>
            <a:ext cx="8229600" cy="11414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9" name="Shape 29"/>
        <p:cNvGrpSpPr/>
        <p:nvPr/>
      </p:nvGrpSpPr>
      <p:grpSpPr>
        <a:xfrm>
          <a:off x="0" y="0"/>
          <a:ext cx="0" cy="0"/>
          <a:chOff x="0" y="0"/>
          <a:chExt cx="0" cy="0"/>
        </a:xfrm>
      </p:grpSpPr>
      <p:sp>
        <p:nvSpPr>
          <p:cNvPr id="30" name="Shape 30"/>
          <p:cNvSpPr/>
          <p:nvPr/>
        </p:nvSpPr>
        <p:spPr>
          <a:xfrm>
            <a:off x="0" y="4406309"/>
            <a:ext cx="8686800" cy="519599"/>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sp>
        <p:nvSpPr>
          <p:cNvPr id="31" name="Shape 31"/>
          <p:cNvSpPr txBox="1"/>
          <p:nvPr>
            <p:ph idx="1" type="body"/>
          </p:nvPr>
        </p:nvSpPr>
        <p:spPr>
          <a:xfrm>
            <a:off x="457200" y="4406309"/>
            <a:ext cx="8229600" cy="519599"/>
          </a:xfrm>
          <a:prstGeom prst="rect">
            <a:avLst/>
          </a:prstGeom>
        </p:spPr>
        <p:txBody>
          <a:bodyPr anchorCtr="0" anchor="ctr" bIns="91425" lIns="91425" rIns="91425" tIns="91425"/>
          <a:lstStyle>
            <a:lvl1pPr lvl="0">
              <a:spcBef>
                <a:spcPts val="0"/>
              </a:spcBef>
              <a:buClr>
                <a:schemeClr val="lt1"/>
              </a:buClr>
              <a:buSzPct val="100000"/>
              <a:buNone/>
              <a:defRPr b="1" sz="2400">
                <a:solidFill>
                  <a:schemeClr val="lt1"/>
                </a:solidFill>
              </a:defRPr>
            </a:lvl1pPr>
          </a:lstStyle>
          <a:p/>
        </p:txBody>
      </p:sp>
      <p:sp>
        <p:nvSpPr>
          <p:cNvPr id="32" name="Shape 32"/>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1"/>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3" name="Shape 33"/>
        <p:cNvGrpSpPr/>
        <p:nvPr/>
      </p:nvGrpSpPr>
      <p:grpSpPr>
        <a:xfrm>
          <a:off x="0" y="0"/>
          <a:ext cx="0" cy="0"/>
          <a:chOff x="0" y="0"/>
          <a:chExt cx="0" cy="0"/>
        </a:xfrm>
      </p:grpSpPr>
      <p:sp>
        <p:nvSpPr>
          <p:cNvPr id="34" name="Shape 34"/>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7"/>
            <a:ext cx="8229600" cy="1141499"/>
          </a:xfrm>
          <a:prstGeom prst="rect">
            <a:avLst/>
          </a:prstGeom>
          <a:noFill/>
          <a:ln>
            <a:noFill/>
          </a:ln>
        </p:spPr>
        <p:txBody>
          <a:bodyPr anchorCtr="0" anchor="b" bIns="91425" lIns="91425" rIns="91425" tIns="91425"/>
          <a:lstStyle>
            <a:lvl1pPr lvl="0">
              <a:spcBef>
                <a:spcPts val="0"/>
              </a:spcBef>
              <a:buClr>
                <a:schemeClr val="lt1"/>
              </a:buClr>
              <a:buSzPct val="100000"/>
              <a:buNone/>
              <a:defRPr b="1" sz="4800">
                <a:solidFill>
                  <a:schemeClr val="lt1"/>
                </a:solidFill>
              </a:defRPr>
            </a:lvl1pPr>
            <a:lvl2pPr lvl="1">
              <a:spcBef>
                <a:spcPts val="0"/>
              </a:spcBef>
              <a:buClr>
                <a:schemeClr val="lt1"/>
              </a:buClr>
              <a:buSzPct val="100000"/>
              <a:buNone/>
              <a:defRPr b="1" sz="4800">
                <a:solidFill>
                  <a:schemeClr val="lt1"/>
                </a:solidFill>
              </a:defRPr>
            </a:lvl2pPr>
            <a:lvl3pPr lvl="2">
              <a:spcBef>
                <a:spcPts val="0"/>
              </a:spcBef>
              <a:buClr>
                <a:schemeClr val="lt1"/>
              </a:buClr>
              <a:buSzPct val="100000"/>
              <a:buNone/>
              <a:defRPr b="1" sz="4800">
                <a:solidFill>
                  <a:schemeClr val="lt1"/>
                </a:solidFill>
              </a:defRPr>
            </a:lvl3pPr>
            <a:lvl4pPr lvl="3">
              <a:spcBef>
                <a:spcPts val="0"/>
              </a:spcBef>
              <a:buClr>
                <a:schemeClr val="lt1"/>
              </a:buClr>
              <a:buSzPct val="100000"/>
              <a:buNone/>
              <a:defRPr b="1" sz="4800">
                <a:solidFill>
                  <a:schemeClr val="lt1"/>
                </a:solidFill>
              </a:defRPr>
            </a:lvl4pPr>
            <a:lvl5pPr lvl="4">
              <a:spcBef>
                <a:spcPts val="0"/>
              </a:spcBef>
              <a:buClr>
                <a:schemeClr val="lt1"/>
              </a:buClr>
              <a:buSzPct val="100000"/>
              <a:buNone/>
              <a:defRPr b="1" sz="4800">
                <a:solidFill>
                  <a:schemeClr val="lt1"/>
                </a:solidFill>
              </a:defRPr>
            </a:lvl5pPr>
            <a:lvl6pPr lvl="5">
              <a:spcBef>
                <a:spcPts val="0"/>
              </a:spcBef>
              <a:buClr>
                <a:schemeClr val="lt1"/>
              </a:buClr>
              <a:buSzPct val="100000"/>
              <a:buNone/>
              <a:defRPr b="1" sz="4800">
                <a:solidFill>
                  <a:schemeClr val="lt1"/>
                </a:solidFill>
              </a:defRPr>
            </a:lvl6pPr>
            <a:lvl7pPr lvl="6">
              <a:spcBef>
                <a:spcPts val="0"/>
              </a:spcBef>
              <a:buClr>
                <a:schemeClr val="lt1"/>
              </a:buClr>
              <a:buSzPct val="100000"/>
              <a:buNone/>
              <a:defRPr b="1" sz="4800">
                <a:solidFill>
                  <a:schemeClr val="lt1"/>
                </a:solidFill>
              </a:defRPr>
            </a:lvl7pPr>
            <a:lvl8pPr lvl="7">
              <a:spcBef>
                <a:spcPts val="0"/>
              </a:spcBef>
              <a:buClr>
                <a:schemeClr val="lt1"/>
              </a:buClr>
              <a:buSzPct val="100000"/>
              <a:buNone/>
              <a:defRPr b="1" sz="4800">
                <a:solidFill>
                  <a:schemeClr val="lt1"/>
                </a:solidFill>
              </a:defRPr>
            </a:lvl8pPr>
            <a:lvl9pPr lvl="8">
              <a:spcBef>
                <a:spcPts val="0"/>
              </a:spcBef>
              <a:buClr>
                <a:schemeClr val="lt1"/>
              </a:buClr>
              <a:buSzPct val="100000"/>
              <a:buNone/>
              <a:defRPr b="1" sz="4800">
                <a:solidFill>
                  <a:schemeClr val="lt1"/>
                </a:solidFill>
              </a:defRPr>
            </a:lvl9pPr>
          </a:lstStyle>
          <a:p/>
        </p:txBody>
      </p:sp>
      <p:sp>
        <p:nvSpPr>
          <p:cNvPr id="7" name="Shape 7"/>
          <p:cNvSpPr txBox="1"/>
          <p:nvPr>
            <p:ph idx="1" type="body"/>
          </p:nvPr>
        </p:nvSpPr>
        <p:spPr>
          <a:xfrm>
            <a:off x="457200" y="1460499"/>
            <a:ext cx="8229600" cy="3465299"/>
          </a:xfrm>
          <a:prstGeom prst="rect">
            <a:avLst/>
          </a:prstGeom>
          <a:noFill/>
          <a:ln>
            <a:noFill/>
          </a:ln>
        </p:spPr>
        <p:txBody>
          <a:bodyPr anchorCtr="0" anchor="t" bIns="91425" lIns="91425" rIns="91425" tIns="91425"/>
          <a:lstStyle>
            <a:lvl1pPr lvl="0">
              <a:spcBef>
                <a:spcPts val="600"/>
              </a:spcBef>
              <a:buClr>
                <a:schemeClr val="dk2"/>
              </a:buClr>
              <a:buSzPct val="100000"/>
              <a:defRPr sz="3000">
                <a:solidFill>
                  <a:schemeClr val="dk2"/>
                </a:solidFill>
              </a:defRPr>
            </a:lvl1pPr>
            <a:lvl2pPr lvl="1">
              <a:spcBef>
                <a:spcPts val="480"/>
              </a:spcBef>
              <a:buClr>
                <a:schemeClr val="dk2"/>
              </a:buClr>
              <a:buSzPct val="100000"/>
              <a:defRPr sz="2400">
                <a:solidFill>
                  <a:schemeClr val="dk2"/>
                </a:solidFill>
              </a:defRPr>
            </a:lvl2pPr>
            <a:lvl3pPr lvl="2">
              <a:spcBef>
                <a:spcPts val="480"/>
              </a:spcBef>
              <a:buClr>
                <a:schemeClr val="dk2"/>
              </a:buClr>
              <a:buSzPct val="100000"/>
              <a:defRPr sz="2400">
                <a:solidFill>
                  <a:schemeClr val="dk2"/>
                </a:solidFill>
              </a:defRPr>
            </a:lvl3pPr>
            <a:lvl4pPr lvl="3">
              <a:spcBef>
                <a:spcPts val="360"/>
              </a:spcBef>
              <a:buClr>
                <a:schemeClr val="dk2"/>
              </a:buClr>
              <a:buSzPct val="100000"/>
              <a:defRPr sz="1800">
                <a:solidFill>
                  <a:schemeClr val="dk2"/>
                </a:solidFill>
              </a:defRPr>
            </a:lvl4pPr>
            <a:lvl5pPr lvl="4">
              <a:spcBef>
                <a:spcPts val="360"/>
              </a:spcBef>
              <a:buClr>
                <a:schemeClr val="dk2"/>
              </a:buClr>
              <a:buSzPct val="100000"/>
              <a:defRPr sz="1800">
                <a:solidFill>
                  <a:schemeClr val="dk2"/>
                </a:solidFill>
              </a:defRPr>
            </a:lvl5pPr>
            <a:lvl6pPr lvl="5">
              <a:spcBef>
                <a:spcPts val="360"/>
              </a:spcBef>
              <a:buClr>
                <a:schemeClr val="dk2"/>
              </a:buClr>
              <a:buSzPct val="100000"/>
              <a:defRPr sz="1800">
                <a:solidFill>
                  <a:schemeClr val="dk2"/>
                </a:solidFill>
              </a:defRPr>
            </a:lvl6pPr>
            <a:lvl7pPr lvl="6">
              <a:spcBef>
                <a:spcPts val="360"/>
              </a:spcBef>
              <a:buClr>
                <a:schemeClr val="dk2"/>
              </a:buClr>
              <a:buSzPct val="100000"/>
              <a:defRPr sz="1800">
                <a:solidFill>
                  <a:schemeClr val="dk2"/>
                </a:solidFill>
              </a:defRPr>
            </a:lvl7pPr>
            <a:lvl8pPr lvl="7">
              <a:spcBef>
                <a:spcPts val="360"/>
              </a:spcBef>
              <a:buClr>
                <a:schemeClr val="dk2"/>
              </a:buClr>
              <a:buSzPct val="100000"/>
              <a:defRPr sz="1800">
                <a:solidFill>
                  <a:schemeClr val="dk2"/>
                </a:solidFill>
              </a:defRPr>
            </a:lvl8pPr>
            <a:lvl9pPr lvl="8">
              <a:spcBef>
                <a:spcPts val="360"/>
              </a:spcBef>
              <a:buClr>
                <a:schemeClr val="dk2"/>
              </a:buClr>
              <a:buSzPct val="100000"/>
              <a:defRPr sz="1800">
                <a:solidFill>
                  <a:schemeClr val="dk2"/>
                </a:solidFill>
              </a:defRPr>
            </a:lvl9pPr>
          </a:lstStyle>
          <a:p/>
        </p:txBody>
      </p:sp>
      <p:sp>
        <p:nvSpPr>
          <p:cNvPr id="8" name="Shape 8"/>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3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aitechvision.com/wp-content/uploads/2015/03/GraphicDesign.jpg" TargetMode="External"/><Relationship Id="rId4" Type="http://schemas.openxmlformats.org/officeDocument/2006/relationships/image" Target="../media/image0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x="0" y="0"/>
          <a:ext cx="0" cy="0"/>
          <a:chOff x="0" y="0"/>
          <a:chExt cx="0" cy="0"/>
        </a:xfrm>
      </p:grpSpPr>
      <p:pic>
        <p:nvPicPr>
          <p:cNvPr id="39" name="Shape 39">
            <a:hlinkClick r:id="rId3"/>
          </p:cNvPr>
          <p:cNvPicPr preferRelativeResize="0"/>
          <p:nvPr/>
        </p:nvPicPr>
        <p:blipFill>
          <a:blip r:embed="rId4">
            <a:alphaModFix amt="61000"/>
          </a:blip>
          <a:stretch>
            <a:fillRect/>
          </a:stretch>
        </p:blipFill>
        <p:spPr>
          <a:xfrm>
            <a:off x="-308449" y="-45900"/>
            <a:ext cx="12221874" cy="5272674"/>
          </a:xfrm>
          <a:prstGeom prst="rect">
            <a:avLst/>
          </a:prstGeom>
          <a:noFill/>
          <a:ln>
            <a:noFill/>
          </a:ln>
        </p:spPr>
      </p:pic>
      <p:sp>
        <p:nvSpPr>
          <p:cNvPr id="40" name="Shape 40"/>
          <p:cNvSpPr txBox="1"/>
          <p:nvPr>
            <p:ph type="ctrTitle"/>
          </p:nvPr>
        </p:nvSpPr>
        <p:spPr>
          <a:xfrm>
            <a:off x="685800" y="1300757"/>
            <a:ext cx="7772400" cy="1684199"/>
          </a:xfrm>
          <a:prstGeom prst="rect">
            <a:avLst/>
          </a:prstGeom>
        </p:spPr>
        <p:txBody>
          <a:bodyPr anchorCtr="0" anchor="b" bIns="91425" lIns="91425" rIns="91425" tIns="91425">
            <a:noAutofit/>
          </a:bodyPr>
          <a:lstStyle/>
          <a:p>
            <a:pPr lvl="0">
              <a:spcBef>
                <a:spcPts val="0"/>
              </a:spcBef>
              <a:buNone/>
            </a:pPr>
            <a:r>
              <a:rPr lang="en"/>
              <a:t>Design Concepts</a:t>
            </a:r>
          </a:p>
        </p:txBody>
      </p:sp>
      <p:sp>
        <p:nvSpPr>
          <p:cNvPr id="41" name="Shape 41"/>
          <p:cNvSpPr txBox="1"/>
          <p:nvPr>
            <p:ph idx="1" type="subTitle"/>
          </p:nvPr>
        </p:nvSpPr>
        <p:spPr>
          <a:xfrm>
            <a:off x="582400" y="3081882"/>
            <a:ext cx="7772400" cy="712499"/>
          </a:xfrm>
          <a:prstGeom prst="rect">
            <a:avLst/>
          </a:prstGeom>
        </p:spPr>
        <p:txBody>
          <a:bodyPr anchorCtr="0" anchor="ctr" bIns="91425" lIns="91425" rIns="91425" tIns="91425">
            <a:noAutofit/>
          </a:bodyPr>
          <a:lstStyle/>
          <a:p>
            <a:pPr lvl="0">
              <a:spcBef>
                <a:spcPts val="0"/>
              </a:spcBef>
              <a:buNone/>
            </a:pPr>
            <a:r>
              <a:rPr lang="en">
                <a:solidFill>
                  <a:srgbClr val="F3F3F3"/>
                </a:solidFill>
              </a:rPr>
              <a:t>Underlying good communication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x="0" y="0"/>
          <a:ext cx="0" cy="0"/>
          <a:chOff x="0" y="0"/>
          <a:chExt cx="0" cy="0"/>
        </a:xfrm>
      </p:grpSpPr>
      <p:sp>
        <p:nvSpPr>
          <p:cNvPr id="46" name="Shape 46"/>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None/>
            </a:pPr>
            <a:r>
              <a:rPr lang="en"/>
              <a:t>The Reason Why</a:t>
            </a:r>
          </a:p>
        </p:txBody>
      </p:sp>
      <p:sp>
        <p:nvSpPr>
          <p:cNvPr id="47" name="Shape 47"/>
          <p:cNvSpPr txBox="1"/>
          <p:nvPr>
            <p:ph idx="1" type="body"/>
          </p:nvPr>
        </p:nvSpPr>
        <p:spPr>
          <a:xfrm>
            <a:off x="457200" y="2184224"/>
            <a:ext cx="8229600" cy="2180999"/>
          </a:xfrm>
          <a:prstGeom prst="rect">
            <a:avLst/>
          </a:prstGeom>
        </p:spPr>
        <p:txBody>
          <a:bodyPr anchorCtr="0" anchor="t" bIns="91425" lIns="91425" rIns="91425" tIns="91425">
            <a:noAutofit/>
          </a:bodyPr>
          <a:lstStyle/>
          <a:p>
            <a:pPr indent="-228600" lvl="0" marL="457200" rtl="0">
              <a:spcBef>
                <a:spcPts val="0"/>
              </a:spcBef>
              <a:spcAft>
                <a:spcPts val="1000"/>
              </a:spcAft>
              <a:buClr>
                <a:schemeClr val="dk1"/>
              </a:buClr>
              <a:buFont typeface="Verdana"/>
            </a:pPr>
            <a:r>
              <a:rPr lang="en">
                <a:solidFill>
                  <a:schemeClr val="dk1"/>
                </a:solidFill>
                <a:highlight>
                  <a:srgbClr val="FFFFFF"/>
                </a:highlight>
                <a:latin typeface="Verdana"/>
                <a:ea typeface="Verdana"/>
                <a:cs typeface="Verdana"/>
                <a:sym typeface="Verdana"/>
              </a:rPr>
              <a:t>The key concepts behind design help communicate a message clearly and attract attention</a:t>
            </a:r>
          </a:p>
          <a:p>
            <a:pPr indent="-228600" lvl="0" marL="457200">
              <a:spcBef>
                <a:spcPts val="0"/>
              </a:spcBef>
              <a:buClr>
                <a:schemeClr val="dk1"/>
              </a:buClr>
              <a:buFont typeface="Verdana"/>
            </a:pPr>
            <a:r>
              <a:rPr lang="en">
                <a:solidFill>
                  <a:schemeClr val="dk1"/>
                </a:solidFill>
                <a:highlight>
                  <a:srgbClr val="FFFFFF"/>
                </a:highlight>
                <a:latin typeface="Verdana"/>
                <a:ea typeface="Verdana"/>
                <a:cs typeface="Verdana"/>
                <a:sym typeface="Verdana"/>
              </a:rPr>
              <a:t>They reinforce ideas</a:t>
            </a:r>
          </a:p>
        </p:txBody>
      </p:sp>
      <p:sp>
        <p:nvSpPr>
          <p:cNvPr id="48" name="Shape 48"/>
          <p:cNvSpPr txBox="1"/>
          <p:nvPr/>
        </p:nvSpPr>
        <p:spPr>
          <a:xfrm>
            <a:off x="1590450" y="1575350"/>
            <a:ext cx="5963099" cy="685799"/>
          </a:xfrm>
          <a:prstGeom prst="rect">
            <a:avLst/>
          </a:prstGeom>
          <a:noFill/>
          <a:ln>
            <a:noFill/>
          </a:ln>
        </p:spPr>
        <p:txBody>
          <a:bodyPr anchorCtr="0" anchor="ctr" bIns="91425" lIns="91425" rIns="91425" tIns="91425">
            <a:noAutofit/>
          </a:bodyPr>
          <a:lstStyle/>
          <a:p>
            <a:pPr lvl="0">
              <a:spcBef>
                <a:spcPts val="0"/>
              </a:spcBef>
              <a:buNone/>
            </a:pPr>
            <a:r>
              <a:rPr lang="en"/>
              <a:t>“Design is not just what it looks like and feels like. Design is how it works”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None/>
            </a:pPr>
            <a:r>
              <a:rPr lang="en"/>
              <a:t>Contrast</a:t>
            </a:r>
          </a:p>
        </p:txBody>
      </p:sp>
      <p:sp>
        <p:nvSpPr>
          <p:cNvPr id="54" name="Shape 54"/>
          <p:cNvSpPr txBox="1"/>
          <p:nvPr>
            <p:ph idx="1" type="body"/>
          </p:nvPr>
        </p:nvSpPr>
        <p:spPr>
          <a:xfrm>
            <a:off x="457200" y="2098962"/>
            <a:ext cx="4030200" cy="2191200"/>
          </a:xfrm>
          <a:prstGeom prst="rect">
            <a:avLst/>
          </a:prstGeom>
        </p:spPr>
        <p:txBody>
          <a:bodyPr anchorCtr="0" anchor="t" bIns="91425" lIns="91425" rIns="91425" tIns="91425">
            <a:noAutofit/>
          </a:bodyPr>
          <a:lstStyle/>
          <a:p>
            <a:pPr indent="-381000" lvl="0" marL="457200" rtl="0">
              <a:spcBef>
                <a:spcPts val="0"/>
              </a:spcBef>
              <a:buSzPct val="100000"/>
            </a:pPr>
            <a:r>
              <a:rPr lang="en" sz="2400"/>
              <a:t>Relies on difference in some element</a:t>
            </a:r>
          </a:p>
          <a:p>
            <a:pPr indent="-381000" lvl="0" marL="457200">
              <a:spcBef>
                <a:spcPts val="0"/>
              </a:spcBef>
              <a:buSzPct val="100000"/>
            </a:pPr>
            <a:r>
              <a:rPr lang="en" sz="2400"/>
              <a:t>It draws attention and makes something memorable</a:t>
            </a:r>
          </a:p>
        </p:txBody>
      </p:sp>
      <p:pic>
        <p:nvPicPr>
          <p:cNvPr id="55" name="Shape 55"/>
          <p:cNvPicPr preferRelativeResize="0"/>
          <p:nvPr/>
        </p:nvPicPr>
        <p:blipFill>
          <a:blip r:embed="rId3">
            <a:alphaModFix/>
          </a:blip>
          <a:stretch>
            <a:fillRect/>
          </a:stretch>
        </p:blipFill>
        <p:spPr>
          <a:xfrm>
            <a:off x="4487400" y="1915468"/>
            <a:ext cx="4030200" cy="2558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None/>
            </a:pPr>
            <a:r>
              <a:rPr lang="en"/>
              <a:t>Colour</a:t>
            </a:r>
          </a:p>
        </p:txBody>
      </p:sp>
      <p:sp>
        <p:nvSpPr>
          <p:cNvPr id="61" name="Shape 61"/>
          <p:cNvSpPr txBox="1"/>
          <p:nvPr>
            <p:ph idx="1" type="body"/>
          </p:nvPr>
        </p:nvSpPr>
        <p:spPr>
          <a:xfrm>
            <a:off x="457200" y="2301900"/>
            <a:ext cx="4030200" cy="1785299"/>
          </a:xfrm>
          <a:prstGeom prst="rect">
            <a:avLst/>
          </a:prstGeom>
        </p:spPr>
        <p:txBody>
          <a:bodyPr anchorCtr="0" anchor="t" bIns="91425" lIns="91425" rIns="91425" tIns="91425">
            <a:noAutofit/>
          </a:bodyPr>
          <a:lstStyle/>
          <a:p>
            <a:pPr indent="-381000" lvl="0" marL="457200" rtl="0">
              <a:spcBef>
                <a:spcPts val="0"/>
              </a:spcBef>
              <a:buSzPct val="100000"/>
            </a:pPr>
            <a:r>
              <a:rPr lang="en" sz="2400"/>
              <a:t>Easy to manipulate</a:t>
            </a:r>
          </a:p>
          <a:p>
            <a:pPr indent="-381000" lvl="0" marL="457200" rtl="0">
              <a:spcBef>
                <a:spcPts val="0"/>
              </a:spcBef>
              <a:buSzPct val="100000"/>
            </a:pPr>
            <a:r>
              <a:rPr lang="en" sz="2400"/>
              <a:t>Creates contrast</a:t>
            </a:r>
          </a:p>
          <a:p>
            <a:pPr indent="-381000" lvl="0" marL="457200">
              <a:spcBef>
                <a:spcPts val="0"/>
              </a:spcBef>
              <a:buSzPct val="100000"/>
            </a:pPr>
            <a:r>
              <a:rPr lang="en" sz="2400"/>
              <a:t>Can evoke emotion or deeper meaning</a:t>
            </a:r>
          </a:p>
        </p:txBody>
      </p:sp>
      <p:pic>
        <p:nvPicPr>
          <p:cNvPr id="62" name="Shape 62"/>
          <p:cNvPicPr preferRelativeResize="0"/>
          <p:nvPr/>
        </p:nvPicPr>
        <p:blipFill>
          <a:blip r:embed="rId3">
            <a:alphaModFix/>
          </a:blip>
          <a:stretch>
            <a:fillRect/>
          </a:stretch>
        </p:blipFill>
        <p:spPr>
          <a:xfrm>
            <a:off x="4248984" y="1591800"/>
            <a:ext cx="4279499" cy="32054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None/>
            </a:pPr>
            <a:r>
              <a:rPr lang="en"/>
              <a:t>Size</a:t>
            </a:r>
          </a:p>
        </p:txBody>
      </p:sp>
      <p:sp>
        <p:nvSpPr>
          <p:cNvPr id="68" name="Shape 68"/>
          <p:cNvSpPr txBox="1"/>
          <p:nvPr>
            <p:ph idx="1" type="body"/>
          </p:nvPr>
        </p:nvSpPr>
        <p:spPr>
          <a:xfrm>
            <a:off x="160300" y="2188674"/>
            <a:ext cx="4030200" cy="2151599"/>
          </a:xfrm>
          <a:prstGeom prst="rect">
            <a:avLst/>
          </a:prstGeom>
        </p:spPr>
        <p:txBody>
          <a:bodyPr anchorCtr="0" anchor="t" bIns="91425" lIns="91425" rIns="91425" tIns="91425">
            <a:noAutofit/>
          </a:bodyPr>
          <a:lstStyle/>
          <a:p>
            <a:pPr indent="-381000" lvl="0" marL="457200" rtl="0">
              <a:spcBef>
                <a:spcPts val="0"/>
              </a:spcBef>
              <a:buSzPct val="100000"/>
            </a:pPr>
            <a:r>
              <a:rPr lang="en" sz="2400"/>
              <a:t>Larger objects draw attention</a:t>
            </a:r>
          </a:p>
          <a:p>
            <a:pPr indent="-381000" lvl="0" marL="457200" rtl="0">
              <a:spcBef>
                <a:spcPts val="0"/>
              </a:spcBef>
              <a:buSzPct val="100000"/>
            </a:pPr>
            <a:r>
              <a:rPr lang="en" sz="2400"/>
              <a:t>Also creates contrast</a:t>
            </a:r>
          </a:p>
          <a:p>
            <a:pPr indent="-381000" lvl="0" marL="457200">
              <a:spcBef>
                <a:spcPts val="0"/>
              </a:spcBef>
              <a:buSzPct val="100000"/>
            </a:pPr>
            <a:r>
              <a:rPr lang="en" sz="2400"/>
              <a:t>Creates a hierarchy (makes things important)</a:t>
            </a:r>
          </a:p>
        </p:txBody>
      </p:sp>
      <p:pic>
        <p:nvPicPr>
          <p:cNvPr id="69" name="Shape 69"/>
          <p:cNvPicPr preferRelativeResize="0"/>
          <p:nvPr/>
        </p:nvPicPr>
        <p:blipFill>
          <a:blip r:embed="rId3">
            <a:alphaModFix/>
          </a:blip>
          <a:stretch>
            <a:fillRect/>
          </a:stretch>
        </p:blipFill>
        <p:spPr>
          <a:xfrm>
            <a:off x="4295762" y="1816675"/>
            <a:ext cx="4391025" cy="2895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None/>
            </a:pPr>
            <a:r>
              <a:rPr lang="en"/>
              <a:t>Balance</a:t>
            </a:r>
          </a:p>
        </p:txBody>
      </p:sp>
      <p:sp>
        <p:nvSpPr>
          <p:cNvPr id="75" name="Shape 75"/>
          <p:cNvSpPr txBox="1"/>
          <p:nvPr>
            <p:ph idx="1" type="body"/>
          </p:nvPr>
        </p:nvSpPr>
        <p:spPr>
          <a:xfrm>
            <a:off x="457200" y="1460499"/>
            <a:ext cx="4030200" cy="3465299"/>
          </a:xfrm>
          <a:prstGeom prst="rect">
            <a:avLst/>
          </a:prstGeom>
        </p:spPr>
        <p:txBody>
          <a:bodyPr anchorCtr="0" anchor="t" bIns="91425" lIns="91425" rIns="91425" tIns="91425">
            <a:noAutofit/>
          </a:bodyPr>
          <a:lstStyle/>
          <a:p>
            <a:pPr indent="-381000" lvl="0" marL="457200" rtl="0">
              <a:spcBef>
                <a:spcPts val="0"/>
              </a:spcBef>
              <a:buSzPct val="100000"/>
            </a:pPr>
            <a:r>
              <a:rPr lang="en" sz="2400"/>
              <a:t>Creates a relationship between objects on screen</a:t>
            </a:r>
          </a:p>
          <a:p>
            <a:pPr indent="-381000" lvl="0" marL="457200" rtl="0">
              <a:spcBef>
                <a:spcPts val="0"/>
              </a:spcBef>
              <a:buSzPct val="100000"/>
            </a:pPr>
            <a:r>
              <a:rPr lang="en" sz="2400"/>
              <a:t>Unbalanced scenes are called asymmetric</a:t>
            </a:r>
          </a:p>
          <a:p>
            <a:pPr indent="-381000" lvl="0" marL="457200">
              <a:spcBef>
                <a:spcPts val="0"/>
              </a:spcBef>
              <a:buSzPct val="100000"/>
            </a:pPr>
            <a:r>
              <a:rPr lang="en" sz="2400"/>
              <a:t>Balance can direct attention</a:t>
            </a:r>
          </a:p>
        </p:txBody>
      </p:sp>
      <p:pic>
        <p:nvPicPr>
          <p:cNvPr id="76" name="Shape 76"/>
          <p:cNvPicPr preferRelativeResize="0"/>
          <p:nvPr/>
        </p:nvPicPr>
        <p:blipFill>
          <a:blip r:embed="rId3">
            <a:alphaModFix/>
          </a:blip>
          <a:stretch>
            <a:fillRect/>
          </a:stretch>
        </p:blipFill>
        <p:spPr>
          <a:xfrm>
            <a:off x="4344375" y="1765012"/>
            <a:ext cx="4253349" cy="28562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None/>
            </a:pPr>
            <a:r>
              <a:rPr lang="en"/>
              <a:t>Rule of Thirds</a:t>
            </a:r>
          </a:p>
        </p:txBody>
      </p:sp>
      <p:sp>
        <p:nvSpPr>
          <p:cNvPr id="82" name="Shape 82"/>
          <p:cNvSpPr txBox="1"/>
          <p:nvPr>
            <p:ph idx="1" type="body"/>
          </p:nvPr>
        </p:nvSpPr>
        <p:spPr>
          <a:xfrm>
            <a:off x="457200" y="1460499"/>
            <a:ext cx="4030200" cy="3465299"/>
          </a:xfrm>
          <a:prstGeom prst="rect">
            <a:avLst/>
          </a:prstGeom>
        </p:spPr>
        <p:txBody>
          <a:bodyPr anchorCtr="0" anchor="t" bIns="91425" lIns="91425" rIns="91425" tIns="91425">
            <a:noAutofit/>
          </a:bodyPr>
          <a:lstStyle/>
          <a:p>
            <a:pPr indent="-381000" lvl="0" marL="457200" rtl="0">
              <a:spcBef>
                <a:spcPts val="0"/>
              </a:spcBef>
              <a:buSzPct val="100000"/>
            </a:pPr>
            <a:r>
              <a:rPr lang="en" sz="2400"/>
              <a:t>Divide the screen into horizontal and vertical thirds</a:t>
            </a:r>
          </a:p>
          <a:p>
            <a:pPr indent="-381000" lvl="0" marL="457200" rtl="0">
              <a:spcBef>
                <a:spcPts val="0"/>
              </a:spcBef>
              <a:buSzPct val="100000"/>
            </a:pPr>
            <a:r>
              <a:rPr lang="en" sz="2400"/>
              <a:t>Place key elements on those lines</a:t>
            </a:r>
          </a:p>
          <a:p>
            <a:pPr indent="-381000" lvl="0" marL="457200">
              <a:spcBef>
                <a:spcPts val="0"/>
              </a:spcBef>
              <a:buSzPct val="100000"/>
            </a:pPr>
            <a:r>
              <a:rPr lang="en" sz="2400"/>
              <a:t>Creates and interesting scene</a:t>
            </a:r>
          </a:p>
        </p:txBody>
      </p:sp>
      <p:pic>
        <p:nvPicPr>
          <p:cNvPr id="83" name="Shape 83"/>
          <p:cNvPicPr preferRelativeResize="0"/>
          <p:nvPr/>
        </p:nvPicPr>
        <p:blipFill>
          <a:blip r:embed="rId3">
            <a:alphaModFix/>
          </a:blip>
          <a:stretch>
            <a:fillRect/>
          </a:stretch>
        </p:blipFill>
        <p:spPr>
          <a:xfrm>
            <a:off x="4651175" y="1886462"/>
            <a:ext cx="3916875" cy="2613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None/>
            </a:pPr>
            <a:r>
              <a:rPr lang="en"/>
              <a:t>Background / Foreground</a:t>
            </a:r>
          </a:p>
        </p:txBody>
      </p:sp>
      <p:sp>
        <p:nvSpPr>
          <p:cNvPr id="89" name="Shape 89"/>
          <p:cNvSpPr txBox="1"/>
          <p:nvPr>
            <p:ph idx="1" type="body"/>
          </p:nvPr>
        </p:nvSpPr>
        <p:spPr>
          <a:xfrm>
            <a:off x="457200" y="2222499"/>
            <a:ext cx="4030200" cy="2181300"/>
          </a:xfrm>
          <a:prstGeom prst="rect">
            <a:avLst/>
          </a:prstGeom>
        </p:spPr>
        <p:txBody>
          <a:bodyPr anchorCtr="0" anchor="t" bIns="91425" lIns="91425" rIns="91425" tIns="91425">
            <a:noAutofit/>
          </a:bodyPr>
          <a:lstStyle/>
          <a:p>
            <a:pPr indent="-381000" lvl="0" marL="457200" rtl="0">
              <a:spcBef>
                <a:spcPts val="0"/>
              </a:spcBef>
              <a:buSzPct val="100000"/>
            </a:pPr>
            <a:r>
              <a:rPr lang="en" sz="2400"/>
              <a:t>Gives image dimension</a:t>
            </a:r>
          </a:p>
          <a:p>
            <a:pPr indent="-381000" lvl="0" marL="457200" rtl="0">
              <a:spcBef>
                <a:spcPts val="0"/>
              </a:spcBef>
              <a:buSzPct val="100000"/>
            </a:pPr>
            <a:r>
              <a:rPr lang="en" sz="2400"/>
              <a:t>Places the main point of interest in space</a:t>
            </a:r>
          </a:p>
          <a:p>
            <a:pPr indent="-381000" lvl="0" marL="457200">
              <a:spcBef>
                <a:spcPts val="0"/>
              </a:spcBef>
              <a:buSzPct val="100000"/>
            </a:pPr>
            <a:r>
              <a:rPr lang="en" sz="2400"/>
              <a:t>Can give additional meaning to image</a:t>
            </a:r>
          </a:p>
        </p:txBody>
      </p:sp>
      <p:pic>
        <p:nvPicPr>
          <p:cNvPr id="90" name="Shape 90"/>
          <p:cNvPicPr preferRelativeResize="0"/>
          <p:nvPr/>
        </p:nvPicPr>
        <p:blipFill>
          <a:blip r:embed="rId3">
            <a:alphaModFix/>
          </a:blip>
          <a:stretch>
            <a:fillRect/>
          </a:stretch>
        </p:blipFill>
        <p:spPr>
          <a:xfrm>
            <a:off x="4656597" y="1728092"/>
            <a:ext cx="4030198" cy="317010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